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8288000" cy="10287000"/>
  <p:notesSz cx="6858000" cy="9144000"/>
  <p:embeddedFontLst>
    <p:embeddedFont>
      <p:font typeface="Canva Sans" panose="020B0604020202020204" charset="0"/>
      <p:regular r:id="rId48"/>
    </p:embeddedFont>
    <p:embeddedFont>
      <p:font typeface="Montserrat" panose="00000500000000000000" pitchFamily="2" charset="0"/>
      <p:regular r:id="rId49"/>
    </p:embeddedFont>
    <p:embeddedFont>
      <p:font typeface="Montserrat Bold" panose="020B0604020202020204" charset="0"/>
      <p:regular r:id="rId50"/>
    </p:embeddedFont>
    <p:embeddedFont>
      <p:font typeface="Museo Moderno" panose="020B0604020202020204" charset="0"/>
      <p:regular r:id="rId51"/>
    </p:embeddedFont>
    <p:embeddedFont>
      <p:font typeface="Museo Moderno Bold" panose="020B060402020202020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48.png"/><Relationship Id="rId4" Type="http://schemas.openxmlformats.org/officeDocument/2006/relationships/image" Target="../media/image3.svg"/><Relationship Id="rId9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58.png"/><Relationship Id="rId4" Type="http://schemas.openxmlformats.org/officeDocument/2006/relationships/image" Target="../media/image3.svg"/><Relationship Id="rId9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40875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028700" y="169908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459390" y="417311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075991" y="466494"/>
            <a:ext cx="3911146" cy="4677006"/>
          </a:xfrm>
          <a:custGeom>
            <a:avLst/>
            <a:gdLst/>
            <a:ahLst/>
            <a:cxnLst/>
            <a:rect l="l" t="t" r="r" b="b"/>
            <a:pathLst>
              <a:path w="3911146" h="4677006">
                <a:moveTo>
                  <a:pt x="0" y="0"/>
                </a:moveTo>
                <a:lnTo>
                  <a:pt x="3911147" y="0"/>
                </a:lnTo>
                <a:lnTo>
                  <a:pt x="3911147" y="4677006"/>
                </a:lnTo>
                <a:lnTo>
                  <a:pt x="0" y="4677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963657" y="5707062"/>
            <a:ext cx="7961425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loại lỗi bề mặt ốc vít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65665" y="8910956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48695" y="6476629"/>
            <a:ext cx="8076386" cy="74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68"/>
              </a:lnSpc>
              <a:spcBef>
                <a:spcPct val="0"/>
              </a:spcBef>
            </a:pPr>
            <a:r>
              <a:rPr lang="en-US" sz="4477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Screw defect classification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46546" y="9354185"/>
            <a:ext cx="357003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Lớp: CS231.P22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58982" y="8823960"/>
            <a:ext cx="357003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Đồ án cuối kỳ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-585021"/>
            <a:ext cx="20051197" cy="1050288"/>
            <a:chOff x="0" y="0"/>
            <a:chExt cx="5280974" cy="276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80974" cy="276619"/>
            </a:xfrm>
            <a:custGeom>
              <a:avLst/>
              <a:gdLst/>
              <a:ahLst/>
              <a:cxnLst/>
              <a:rect l="l" t="t" r="r" b="b"/>
              <a:pathLst>
                <a:path w="5280974" h="276619">
                  <a:moveTo>
                    <a:pt x="0" y="0"/>
                  </a:moveTo>
                  <a:lnTo>
                    <a:pt x="5280974" y="0"/>
                  </a:lnTo>
                  <a:lnTo>
                    <a:pt x="5280974" y="276619"/>
                  </a:lnTo>
                  <a:lnTo>
                    <a:pt x="0" y="276619"/>
                  </a:lnTo>
                  <a:close/>
                </a:path>
              </a:pathLst>
            </a:custGeom>
            <a:gradFill rotWithShape="1">
              <a:gsLst>
                <a:gs pos="0">
                  <a:srgbClr val="00A3FF">
                    <a:alpha val="100000"/>
                  </a:srgbClr>
                </a:gs>
                <a:gs pos="100000">
                  <a:srgbClr val="0014C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280974" cy="33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028700" y="169908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459390" y="417311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681508" y="4468196"/>
            <a:ext cx="15659481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 Phương pháp giải quyết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630781" y="1699081"/>
            <a:ext cx="3107662" cy="3107662"/>
          </a:xfrm>
          <a:custGeom>
            <a:avLst/>
            <a:gdLst/>
            <a:ahLst/>
            <a:cxnLst/>
            <a:rect l="l" t="t" r="r" b="b"/>
            <a:pathLst>
              <a:path w="3107662" h="3107662">
                <a:moveTo>
                  <a:pt x="0" y="0"/>
                </a:moveTo>
                <a:lnTo>
                  <a:pt x="3107661" y="0"/>
                </a:lnTo>
                <a:lnTo>
                  <a:pt x="3107661" y="3107662"/>
                </a:lnTo>
                <a:lnTo>
                  <a:pt x="0" y="31076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414025" y="3419678"/>
            <a:ext cx="6750649" cy="4784522"/>
          </a:xfrm>
          <a:custGeom>
            <a:avLst/>
            <a:gdLst/>
            <a:ahLst/>
            <a:cxnLst/>
            <a:rect l="l" t="t" r="r" b="b"/>
            <a:pathLst>
              <a:path w="6750649" h="4784522">
                <a:moveTo>
                  <a:pt x="0" y="0"/>
                </a:moveTo>
                <a:lnTo>
                  <a:pt x="6750649" y="0"/>
                </a:lnTo>
                <a:lnTo>
                  <a:pt x="6750649" y="4784522"/>
                </a:lnTo>
                <a:lnTo>
                  <a:pt x="0" y="47845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59244" y="3419678"/>
            <a:ext cx="6747341" cy="4784522"/>
          </a:xfrm>
          <a:custGeom>
            <a:avLst/>
            <a:gdLst/>
            <a:ahLst/>
            <a:cxnLst/>
            <a:rect l="l" t="t" r="r" b="b"/>
            <a:pathLst>
              <a:path w="6747341" h="4784522">
                <a:moveTo>
                  <a:pt x="0" y="0"/>
                </a:moveTo>
                <a:lnTo>
                  <a:pt x="6747340" y="0"/>
                </a:lnTo>
                <a:lnTo>
                  <a:pt x="6747340" y="4784522"/>
                </a:lnTo>
                <a:lnTo>
                  <a:pt x="0" y="47845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60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806284" y="715962"/>
            <a:ext cx="1045056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loại ảnh bằng HOG + SVM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4245738" y="2602508"/>
            <a:ext cx="2452251" cy="2452251"/>
          </a:xfrm>
          <a:custGeom>
            <a:avLst/>
            <a:gdLst/>
            <a:ahLst/>
            <a:cxnLst/>
            <a:rect l="l" t="t" r="r" b="b"/>
            <a:pathLst>
              <a:path w="2452251" h="2452251">
                <a:moveTo>
                  <a:pt x="2452251" y="0"/>
                </a:moveTo>
                <a:lnTo>
                  <a:pt x="0" y="0"/>
                </a:lnTo>
                <a:lnTo>
                  <a:pt x="0" y="2452251"/>
                </a:lnTo>
                <a:lnTo>
                  <a:pt x="2452251" y="2452251"/>
                </a:lnTo>
                <a:lnTo>
                  <a:pt x="245225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144000" y="509155"/>
            <a:ext cx="7955175" cy="5286667"/>
          </a:xfrm>
          <a:custGeom>
            <a:avLst/>
            <a:gdLst/>
            <a:ahLst/>
            <a:cxnLst/>
            <a:rect l="l" t="t" r="r" b="b"/>
            <a:pathLst>
              <a:path w="7955175" h="5286667">
                <a:moveTo>
                  <a:pt x="0" y="0"/>
                </a:moveTo>
                <a:lnTo>
                  <a:pt x="7955175" y="0"/>
                </a:lnTo>
                <a:lnTo>
                  <a:pt x="7955175" y="5286667"/>
                </a:lnTo>
                <a:lnTo>
                  <a:pt x="0" y="52866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64291" y="2580674"/>
            <a:ext cx="4949768" cy="6677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014" lvl="1" indent="-297007" algn="l">
              <a:lnSpc>
                <a:spcPts val="3851"/>
              </a:lnSpc>
              <a:spcBef>
                <a:spcPct val="0"/>
              </a:spcBef>
              <a:buFont typeface="Arial"/>
              <a:buChar char="•"/>
            </a:pPr>
            <a:r>
              <a:rPr lang="en-US" sz="275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Trích xuất đặc trưng biên và hướng cạnh</a:t>
            </a:r>
          </a:p>
          <a:p>
            <a:pPr algn="l">
              <a:lnSpc>
                <a:spcPts val="3851"/>
              </a:lnSpc>
              <a:spcBef>
                <a:spcPct val="0"/>
              </a:spcBef>
            </a:pPr>
            <a:endParaRPr lang="en-US" sz="2751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851"/>
              </a:lnSpc>
              <a:spcBef>
                <a:spcPct val="0"/>
              </a:spcBef>
            </a:pPr>
            <a:endParaRPr lang="en-US" sz="2751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94014" lvl="1" indent="-297007" algn="l">
              <a:lnSpc>
                <a:spcPts val="3851"/>
              </a:lnSpc>
              <a:spcBef>
                <a:spcPct val="0"/>
              </a:spcBef>
              <a:buFont typeface="Arial"/>
              <a:buChar char="•"/>
            </a:pPr>
            <a:r>
              <a:rPr lang="en-US" sz="275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Mô tả hình dạng và cấu trúc đối tượng</a:t>
            </a:r>
          </a:p>
          <a:p>
            <a:pPr algn="l">
              <a:lnSpc>
                <a:spcPts val="3851"/>
              </a:lnSpc>
              <a:spcBef>
                <a:spcPct val="0"/>
              </a:spcBef>
            </a:pPr>
            <a:endParaRPr lang="en-US" sz="2751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851"/>
              </a:lnSpc>
              <a:spcBef>
                <a:spcPct val="0"/>
              </a:spcBef>
            </a:pPr>
            <a:endParaRPr lang="en-US" sz="2751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94014" lvl="1" indent="-297007" algn="l">
              <a:lnSpc>
                <a:spcPts val="3851"/>
              </a:lnSpc>
              <a:spcBef>
                <a:spcPct val="0"/>
              </a:spcBef>
              <a:buFont typeface="Arial"/>
              <a:buChar char="•"/>
            </a:pPr>
            <a:r>
              <a:rPr lang="en-US" sz="275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Chuẩn hóa theo khối (block) rồi nối tất cả histogram lại thành vector đặc trưng</a:t>
            </a:r>
          </a:p>
          <a:p>
            <a:pPr algn="l">
              <a:lnSpc>
                <a:spcPts val="3431"/>
              </a:lnSpc>
              <a:spcBef>
                <a:spcPct val="0"/>
              </a:spcBef>
            </a:pPr>
            <a:endParaRPr lang="en-US" sz="2751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431"/>
              </a:lnSpc>
              <a:spcBef>
                <a:spcPct val="0"/>
              </a:spcBef>
            </a:pPr>
            <a:endParaRPr lang="en-US" sz="2751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34493"/>
            <a:ext cx="8740364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Trích xuất đặc trưng HOG</a:t>
            </a:r>
          </a:p>
        </p:txBody>
      </p:sp>
      <p:sp>
        <p:nvSpPr>
          <p:cNvPr id="8" name="Freeform 8"/>
          <p:cNvSpPr/>
          <p:nvPr/>
        </p:nvSpPr>
        <p:spPr>
          <a:xfrm>
            <a:off x="10463202" y="6121400"/>
            <a:ext cx="5316770" cy="3565549"/>
          </a:xfrm>
          <a:custGeom>
            <a:avLst/>
            <a:gdLst/>
            <a:ahLst/>
            <a:cxnLst/>
            <a:rect l="l" t="t" r="r" b="b"/>
            <a:pathLst>
              <a:path w="5316770" h="3565549">
                <a:moveTo>
                  <a:pt x="0" y="0"/>
                </a:moveTo>
                <a:lnTo>
                  <a:pt x="5316771" y="0"/>
                </a:lnTo>
                <a:lnTo>
                  <a:pt x="5316771" y="3565549"/>
                </a:lnTo>
                <a:lnTo>
                  <a:pt x="0" y="35655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17102" y="3775157"/>
            <a:ext cx="2199196" cy="2199196"/>
          </a:xfrm>
          <a:custGeom>
            <a:avLst/>
            <a:gdLst/>
            <a:ahLst/>
            <a:cxnLst/>
            <a:rect l="l" t="t" r="r" b="b"/>
            <a:pathLst>
              <a:path w="2199196" h="2199196">
                <a:moveTo>
                  <a:pt x="0" y="0"/>
                </a:moveTo>
                <a:lnTo>
                  <a:pt x="2199196" y="0"/>
                </a:lnTo>
                <a:lnTo>
                  <a:pt x="2199196" y="2199196"/>
                </a:lnTo>
                <a:lnTo>
                  <a:pt x="0" y="2199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4245738" y="2602508"/>
            <a:ext cx="2452251" cy="2452251"/>
          </a:xfrm>
          <a:custGeom>
            <a:avLst/>
            <a:gdLst/>
            <a:ahLst/>
            <a:cxnLst/>
            <a:rect l="l" t="t" r="r" b="b"/>
            <a:pathLst>
              <a:path w="2452251" h="2452251">
                <a:moveTo>
                  <a:pt x="2452251" y="0"/>
                </a:moveTo>
                <a:lnTo>
                  <a:pt x="0" y="0"/>
                </a:lnTo>
                <a:lnTo>
                  <a:pt x="0" y="2452251"/>
                </a:lnTo>
                <a:lnTo>
                  <a:pt x="2452251" y="2452251"/>
                </a:lnTo>
                <a:lnTo>
                  <a:pt x="245225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68565" y="3775157"/>
            <a:ext cx="5316770" cy="3565549"/>
          </a:xfrm>
          <a:custGeom>
            <a:avLst/>
            <a:gdLst/>
            <a:ahLst/>
            <a:cxnLst/>
            <a:rect l="l" t="t" r="r" b="b"/>
            <a:pathLst>
              <a:path w="5316770" h="3565549">
                <a:moveTo>
                  <a:pt x="0" y="0"/>
                </a:moveTo>
                <a:lnTo>
                  <a:pt x="5316770" y="0"/>
                </a:lnTo>
                <a:lnTo>
                  <a:pt x="5316770" y="3565550"/>
                </a:lnTo>
                <a:lnTo>
                  <a:pt x="0" y="35655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226730" y="2602508"/>
            <a:ext cx="11301259" cy="5890781"/>
          </a:xfrm>
          <a:custGeom>
            <a:avLst/>
            <a:gdLst/>
            <a:ahLst/>
            <a:cxnLst/>
            <a:rect l="l" t="t" r="r" b="b"/>
            <a:pathLst>
              <a:path w="11301259" h="5890781">
                <a:moveTo>
                  <a:pt x="0" y="0"/>
                </a:moveTo>
                <a:lnTo>
                  <a:pt x="11301259" y="0"/>
                </a:lnTo>
                <a:lnTo>
                  <a:pt x="11301259" y="5890781"/>
                </a:lnTo>
                <a:lnTo>
                  <a:pt x="0" y="58907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0" y="34493"/>
            <a:ext cx="8740364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Trích xuất đặc trưng HOG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459390" y="417311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276981" y="1659394"/>
            <a:ext cx="13509166" cy="7598906"/>
          </a:xfrm>
          <a:custGeom>
            <a:avLst/>
            <a:gdLst/>
            <a:ahLst/>
            <a:cxnLst/>
            <a:rect l="l" t="t" r="r" b="b"/>
            <a:pathLst>
              <a:path w="13509166" h="7598906">
                <a:moveTo>
                  <a:pt x="0" y="0"/>
                </a:moveTo>
                <a:lnTo>
                  <a:pt x="13509167" y="0"/>
                </a:lnTo>
                <a:lnTo>
                  <a:pt x="13509167" y="7598906"/>
                </a:lnTo>
                <a:lnTo>
                  <a:pt x="0" y="75989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34493"/>
            <a:ext cx="13080495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Mô hình SVM (</a:t>
            </a:r>
            <a:r>
              <a:rPr lang="en-US" sz="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</a:t>
            </a:r>
            <a:r>
              <a:rPr lang="en-US" sz="5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-585021"/>
            <a:ext cx="20051197" cy="1050288"/>
            <a:chOff x="0" y="0"/>
            <a:chExt cx="5280974" cy="276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80974" cy="276619"/>
            </a:xfrm>
            <a:custGeom>
              <a:avLst/>
              <a:gdLst/>
              <a:ahLst/>
              <a:cxnLst/>
              <a:rect l="l" t="t" r="r" b="b"/>
              <a:pathLst>
                <a:path w="5280974" h="276619">
                  <a:moveTo>
                    <a:pt x="0" y="0"/>
                  </a:moveTo>
                  <a:lnTo>
                    <a:pt x="5280974" y="0"/>
                  </a:lnTo>
                  <a:lnTo>
                    <a:pt x="5280974" y="276619"/>
                  </a:lnTo>
                  <a:lnTo>
                    <a:pt x="0" y="276619"/>
                  </a:lnTo>
                  <a:close/>
                </a:path>
              </a:pathLst>
            </a:custGeom>
            <a:gradFill rotWithShape="1">
              <a:gsLst>
                <a:gs pos="0">
                  <a:srgbClr val="00A3FF">
                    <a:alpha val="100000"/>
                  </a:srgbClr>
                </a:gs>
                <a:gs pos="100000">
                  <a:srgbClr val="0014C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280974" cy="33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0" name="Freeform 10"/>
          <p:cNvSpPr/>
          <p:nvPr/>
        </p:nvSpPr>
        <p:spPr>
          <a:xfrm>
            <a:off x="34263" y="1020342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459390" y="417311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905542" y="4295775"/>
            <a:ext cx="1447691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Mô hình EfficientNet-B0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4263" y="1020342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459390" y="417311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635260" y="3258282"/>
            <a:ext cx="7113556" cy="5820947"/>
          </a:xfrm>
          <a:custGeom>
            <a:avLst/>
            <a:gdLst/>
            <a:ahLst/>
            <a:cxnLst/>
            <a:rect l="l" t="t" r="r" b="b"/>
            <a:pathLst>
              <a:path w="7113556" h="5820947">
                <a:moveTo>
                  <a:pt x="0" y="0"/>
                </a:moveTo>
                <a:lnTo>
                  <a:pt x="7113556" y="0"/>
                </a:lnTo>
                <a:lnTo>
                  <a:pt x="7113556" y="5820948"/>
                </a:lnTo>
                <a:lnTo>
                  <a:pt x="0" y="58209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756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247656" y="1854954"/>
            <a:ext cx="13567817" cy="831029"/>
          </a:xfrm>
          <a:custGeom>
            <a:avLst/>
            <a:gdLst/>
            <a:ahLst/>
            <a:cxnLst/>
            <a:rect l="l" t="t" r="r" b="b"/>
            <a:pathLst>
              <a:path w="13567817" h="831029">
                <a:moveTo>
                  <a:pt x="0" y="0"/>
                </a:moveTo>
                <a:lnTo>
                  <a:pt x="13567817" y="0"/>
                </a:lnTo>
                <a:lnTo>
                  <a:pt x="13567817" y="831029"/>
                </a:lnTo>
                <a:lnTo>
                  <a:pt x="0" y="8310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79663" y="717595"/>
            <a:ext cx="5528674" cy="56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65"/>
              </a:lnSpc>
              <a:spcBef>
                <a:spcPct val="0"/>
              </a:spcBef>
            </a:pPr>
            <a:r>
              <a:rPr lang="en-US" sz="3332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Mô hình EfficientNet-B0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-585021"/>
            <a:ext cx="20051197" cy="1050288"/>
            <a:chOff x="0" y="0"/>
            <a:chExt cx="5280974" cy="276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80974" cy="276619"/>
            </a:xfrm>
            <a:custGeom>
              <a:avLst/>
              <a:gdLst/>
              <a:ahLst/>
              <a:cxnLst/>
              <a:rect l="l" t="t" r="r" b="b"/>
              <a:pathLst>
                <a:path w="5280974" h="276619">
                  <a:moveTo>
                    <a:pt x="0" y="0"/>
                  </a:moveTo>
                  <a:lnTo>
                    <a:pt x="5280974" y="0"/>
                  </a:lnTo>
                  <a:lnTo>
                    <a:pt x="5280974" y="276619"/>
                  </a:lnTo>
                  <a:lnTo>
                    <a:pt x="0" y="276619"/>
                  </a:lnTo>
                  <a:close/>
                </a:path>
              </a:pathLst>
            </a:custGeom>
            <a:gradFill rotWithShape="1">
              <a:gsLst>
                <a:gs pos="0">
                  <a:srgbClr val="00A3FF">
                    <a:alpha val="100000"/>
                  </a:srgbClr>
                </a:gs>
                <a:gs pos="100000">
                  <a:srgbClr val="0014C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280974" cy="33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028700" y="169908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459390" y="417311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151952" y="2237981"/>
            <a:ext cx="13759225" cy="6662178"/>
          </a:xfrm>
          <a:custGeom>
            <a:avLst/>
            <a:gdLst/>
            <a:ahLst/>
            <a:cxnLst/>
            <a:rect l="l" t="t" r="r" b="b"/>
            <a:pathLst>
              <a:path w="13759225" h="6662178">
                <a:moveTo>
                  <a:pt x="0" y="0"/>
                </a:moveTo>
                <a:lnTo>
                  <a:pt x="13759225" y="0"/>
                </a:lnTo>
                <a:lnTo>
                  <a:pt x="13759225" y="6662179"/>
                </a:lnTo>
                <a:lnTo>
                  <a:pt x="0" y="66621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59109" y="971550"/>
            <a:ext cx="7744912" cy="56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65"/>
              </a:lnSpc>
              <a:spcBef>
                <a:spcPct val="0"/>
              </a:spcBef>
            </a:pPr>
            <a:r>
              <a:rPr lang="en-US" sz="3332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Kiến trúc mô hình EfficientNet-B0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933041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9"/>
                </a:lnTo>
                <a:lnTo>
                  <a:pt x="0" y="12016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-585021"/>
            <a:ext cx="20051197" cy="1050288"/>
            <a:chOff x="0" y="0"/>
            <a:chExt cx="5280974" cy="276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80974" cy="276619"/>
            </a:xfrm>
            <a:custGeom>
              <a:avLst/>
              <a:gdLst/>
              <a:ahLst/>
              <a:cxnLst/>
              <a:rect l="l" t="t" r="r" b="b"/>
              <a:pathLst>
                <a:path w="5280974" h="276619">
                  <a:moveTo>
                    <a:pt x="0" y="0"/>
                  </a:moveTo>
                  <a:lnTo>
                    <a:pt x="5280974" y="0"/>
                  </a:lnTo>
                  <a:lnTo>
                    <a:pt x="5280974" y="276619"/>
                  </a:lnTo>
                  <a:lnTo>
                    <a:pt x="0" y="276619"/>
                  </a:lnTo>
                  <a:close/>
                </a:path>
              </a:pathLst>
            </a:custGeom>
            <a:gradFill rotWithShape="1">
              <a:gsLst>
                <a:gs pos="0">
                  <a:srgbClr val="00A3FF">
                    <a:alpha val="100000"/>
                  </a:srgbClr>
                </a:gs>
                <a:gs pos="100000">
                  <a:srgbClr val="0014C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280974" cy="33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799910" y="1028700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459390" y="417311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39668" y="918667"/>
            <a:ext cx="9115265" cy="1157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65"/>
              </a:lnSpc>
              <a:spcBef>
                <a:spcPct val="0"/>
              </a:spcBef>
            </a:pPr>
            <a:r>
              <a:rPr lang="en-US" sz="3332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Quy trình MBConv trong EfficientNet-B0</a:t>
            </a:r>
          </a:p>
          <a:p>
            <a:pPr algn="just">
              <a:lnSpc>
                <a:spcPts val="4665"/>
              </a:lnSpc>
              <a:spcBef>
                <a:spcPct val="0"/>
              </a:spcBef>
            </a:pPr>
            <a:endParaRPr lang="en-US" sz="3332" b="1">
              <a:solidFill>
                <a:srgbClr val="EFEFE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266129" y="2119057"/>
            <a:ext cx="1837506" cy="604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82"/>
              </a:lnSpc>
              <a:spcBef>
                <a:spcPct val="0"/>
              </a:spcBef>
            </a:pPr>
            <a:r>
              <a:rPr lang="en-US" sz="3558" dirty="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Input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93671" y="3386071"/>
            <a:ext cx="1700659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Expand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91349" y="4480316"/>
            <a:ext cx="4642247" cy="596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 err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Depthwise</a:t>
            </a:r>
            <a:r>
              <a:rPr lang="en-US" sz="3499" dirty="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 Conv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0364" y="5894832"/>
            <a:ext cx="5445322" cy="596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Squeeze &amp; Excitation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08551" y="7341470"/>
            <a:ext cx="1776404" cy="596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27231" y="8747442"/>
            <a:ext cx="1633538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</a:p>
        </p:txBody>
      </p:sp>
      <p:sp>
        <p:nvSpPr>
          <p:cNvPr id="19" name="AutoShape 19"/>
          <p:cNvSpPr/>
          <p:nvPr/>
        </p:nvSpPr>
        <p:spPr>
          <a:xfrm>
            <a:off x="9144000" y="2738371"/>
            <a:ext cx="0" cy="71437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9144000" y="3982972"/>
            <a:ext cx="0" cy="63462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flipH="1">
            <a:off x="9143999" y="5075174"/>
            <a:ext cx="1" cy="85608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flipH="1">
            <a:off x="9143998" y="6531947"/>
            <a:ext cx="0" cy="83479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flipH="1">
            <a:off x="9144000" y="8168226"/>
            <a:ext cx="0" cy="64589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-585021"/>
            <a:ext cx="20051197" cy="1050288"/>
            <a:chOff x="0" y="0"/>
            <a:chExt cx="5280974" cy="276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80974" cy="276619"/>
            </a:xfrm>
            <a:custGeom>
              <a:avLst/>
              <a:gdLst/>
              <a:ahLst/>
              <a:cxnLst/>
              <a:rect l="l" t="t" r="r" b="b"/>
              <a:pathLst>
                <a:path w="5280974" h="276619">
                  <a:moveTo>
                    <a:pt x="0" y="0"/>
                  </a:moveTo>
                  <a:lnTo>
                    <a:pt x="5280974" y="0"/>
                  </a:lnTo>
                  <a:lnTo>
                    <a:pt x="5280974" y="276619"/>
                  </a:lnTo>
                  <a:lnTo>
                    <a:pt x="0" y="276619"/>
                  </a:lnTo>
                  <a:close/>
                </a:path>
              </a:pathLst>
            </a:custGeom>
            <a:gradFill rotWithShape="1">
              <a:gsLst>
                <a:gs pos="0">
                  <a:srgbClr val="00A3FF">
                    <a:alpha val="100000"/>
                  </a:srgbClr>
                </a:gs>
                <a:gs pos="100000">
                  <a:srgbClr val="0014C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280974" cy="33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028700" y="169908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459390" y="417311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886039" y="4295775"/>
            <a:ext cx="125159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Giới thiệu về dataset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412076" y="-585021"/>
            <a:ext cx="9463848" cy="2284102"/>
            <a:chOff x="0" y="0"/>
            <a:chExt cx="2492536" cy="6015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92536" cy="601574"/>
            </a:xfrm>
            <a:custGeom>
              <a:avLst/>
              <a:gdLst/>
              <a:ahLst/>
              <a:cxnLst/>
              <a:rect l="l" t="t" r="r" b="b"/>
              <a:pathLst>
                <a:path w="2492536" h="601574">
                  <a:moveTo>
                    <a:pt x="35994" y="0"/>
                  </a:moveTo>
                  <a:lnTo>
                    <a:pt x="2456542" y="0"/>
                  </a:lnTo>
                  <a:cubicBezTo>
                    <a:pt x="2476421" y="0"/>
                    <a:pt x="2492536" y="16115"/>
                    <a:pt x="2492536" y="35994"/>
                  </a:cubicBezTo>
                  <a:lnTo>
                    <a:pt x="2492536" y="565580"/>
                  </a:lnTo>
                  <a:cubicBezTo>
                    <a:pt x="2492536" y="585459"/>
                    <a:pt x="2476421" y="601574"/>
                    <a:pt x="2456542" y="601574"/>
                  </a:cubicBezTo>
                  <a:lnTo>
                    <a:pt x="35994" y="601574"/>
                  </a:lnTo>
                  <a:cubicBezTo>
                    <a:pt x="16115" y="601574"/>
                    <a:pt x="0" y="585459"/>
                    <a:pt x="0" y="565580"/>
                  </a:cubicBezTo>
                  <a:lnTo>
                    <a:pt x="0" y="35994"/>
                  </a:lnTo>
                  <a:cubicBezTo>
                    <a:pt x="0" y="16115"/>
                    <a:pt x="16115" y="0"/>
                    <a:pt x="3599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3FF">
                    <a:alpha val="100000"/>
                  </a:srgbClr>
                </a:gs>
                <a:gs pos="100000">
                  <a:srgbClr val="0014C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92536" cy="639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514350" y="-585021"/>
            <a:ext cx="20051197" cy="1050288"/>
            <a:chOff x="0" y="0"/>
            <a:chExt cx="5280974" cy="2766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280974" cy="276619"/>
            </a:xfrm>
            <a:custGeom>
              <a:avLst/>
              <a:gdLst/>
              <a:ahLst/>
              <a:cxnLst/>
              <a:rect l="l" t="t" r="r" b="b"/>
              <a:pathLst>
                <a:path w="5280974" h="276619">
                  <a:moveTo>
                    <a:pt x="0" y="0"/>
                  </a:moveTo>
                  <a:lnTo>
                    <a:pt x="5280974" y="0"/>
                  </a:lnTo>
                  <a:lnTo>
                    <a:pt x="5280974" y="276619"/>
                  </a:lnTo>
                  <a:lnTo>
                    <a:pt x="0" y="276619"/>
                  </a:lnTo>
                  <a:close/>
                </a:path>
              </a:pathLst>
            </a:custGeom>
            <a:gradFill rotWithShape="1">
              <a:gsLst>
                <a:gs pos="0">
                  <a:srgbClr val="00A3FF">
                    <a:alpha val="100000"/>
                  </a:srgbClr>
                </a:gs>
                <a:gs pos="100000">
                  <a:srgbClr val="0014C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280974" cy="33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1028700" y="169908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59390" y="417311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269861" y="3500706"/>
            <a:ext cx="5241387" cy="5241387"/>
          </a:xfrm>
          <a:custGeom>
            <a:avLst/>
            <a:gdLst/>
            <a:ahLst/>
            <a:cxnLst/>
            <a:rect l="l" t="t" r="r" b="b"/>
            <a:pathLst>
              <a:path w="5241387" h="5241387">
                <a:moveTo>
                  <a:pt x="0" y="0"/>
                </a:moveTo>
                <a:lnTo>
                  <a:pt x="5241387" y="0"/>
                </a:lnTo>
                <a:lnTo>
                  <a:pt x="5241387" y="5241388"/>
                </a:lnTo>
                <a:lnTo>
                  <a:pt x="0" y="52413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0800000">
            <a:off x="8634537" y="3500706"/>
            <a:ext cx="5241387" cy="5241387"/>
          </a:xfrm>
          <a:custGeom>
            <a:avLst/>
            <a:gdLst/>
            <a:ahLst/>
            <a:cxnLst/>
            <a:rect l="l" t="t" r="r" b="b"/>
            <a:pathLst>
              <a:path w="5241387" h="5241387">
                <a:moveTo>
                  <a:pt x="0" y="0"/>
                </a:moveTo>
                <a:lnTo>
                  <a:pt x="5241387" y="0"/>
                </a:lnTo>
                <a:lnTo>
                  <a:pt x="5241387" y="5241388"/>
                </a:lnTo>
                <a:lnTo>
                  <a:pt x="0" y="52413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453930" y="554038"/>
            <a:ext cx="915526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Giới thiệu thành viên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25843" y="4888775"/>
            <a:ext cx="10436223" cy="74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59"/>
              </a:lnSpc>
              <a:spcBef>
                <a:spcPct val="0"/>
              </a:spcBef>
            </a:pPr>
            <a:r>
              <a:rPr lang="en-US" sz="4399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Đoàn Thái Hoàng - 23520514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25843" y="6571247"/>
            <a:ext cx="10436223" cy="74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59"/>
              </a:lnSpc>
              <a:spcBef>
                <a:spcPct val="0"/>
              </a:spcBef>
            </a:pPr>
            <a:r>
              <a:rPr lang="en-US" sz="4399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Phạm Ngô Quốc Anh - 23520070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372438" y="1754554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068856" y="524294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583015" y="2689702"/>
            <a:ext cx="6897099" cy="5467833"/>
          </a:xfrm>
          <a:custGeom>
            <a:avLst/>
            <a:gdLst/>
            <a:ahLst/>
            <a:cxnLst/>
            <a:rect l="l" t="t" r="r" b="b"/>
            <a:pathLst>
              <a:path w="6897099" h="5467833">
                <a:moveTo>
                  <a:pt x="0" y="0"/>
                </a:moveTo>
                <a:lnTo>
                  <a:pt x="6897099" y="0"/>
                </a:lnTo>
                <a:lnTo>
                  <a:pt x="6897099" y="5467833"/>
                </a:lnTo>
                <a:lnTo>
                  <a:pt x="0" y="54678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505" b="-136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-161925"/>
            <a:ext cx="1138609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63" y="9182100"/>
            <a:ext cx="18253737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•Gồm 6 lớp: Good, Manipulated Front, Scratch Head/Neck, Thread Side/Top.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5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400088" y="1709261"/>
            <a:ext cx="1262952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Good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372438" y="1754554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068856" y="524294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712582" y="2693989"/>
            <a:ext cx="6897099" cy="5241923"/>
          </a:xfrm>
          <a:custGeom>
            <a:avLst/>
            <a:gdLst/>
            <a:ahLst/>
            <a:cxnLst/>
            <a:rect l="l" t="t" r="r" b="b"/>
            <a:pathLst>
              <a:path w="6897099" h="5241923">
                <a:moveTo>
                  <a:pt x="0" y="0"/>
                </a:moveTo>
                <a:lnTo>
                  <a:pt x="6897099" y="0"/>
                </a:lnTo>
                <a:lnTo>
                  <a:pt x="6897099" y="5241922"/>
                </a:lnTo>
                <a:lnTo>
                  <a:pt x="0" y="5241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5405" r="-109221" b="-1298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-161925"/>
            <a:ext cx="1138609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63" y="9182100"/>
            <a:ext cx="18253737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•Gồm 6 lớp: Good, Manipulated Front, Scratch Head/Neck, Thread Side/Top.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5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42930" y="1709261"/>
            <a:ext cx="4236404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Manipulated Front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372438" y="1754554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068856" y="524294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712582" y="2693989"/>
            <a:ext cx="6916634" cy="5240794"/>
          </a:xfrm>
          <a:custGeom>
            <a:avLst/>
            <a:gdLst/>
            <a:ahLst/>
            <a:cxnLst/>
            <a:rect l="l" t="t" r="r" b="b"/>
            <a:pathLst>
              <a:path w="6916634" h="5240794">
                <a:moveTo>
                  <a:pt x="0" y="0"/>
                </a:moveTo>
                <a:lnTo>
                  <a:pt x="6916634" y="0"/>
                </a:lnTo>
                <a:lnTo>
                  <a:pt x="6916634" y="5240793"/>
                </a:lnTo>
                <a:lnTo>
                  <a:pt x="0" y="5240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452" t="-25505" r="-69233" b="-1314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-161925"/>
            <a:ext cx="1138609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63" y="9182100"/>
            <a:ext cx="18253737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•Gồm 6 lớp: Good, Manipulated Front, Scratch Head/Neck, Thread Side/Top.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5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504359" y="1687879"/>
            <a:ext cx="3054411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Scratch Head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372438" y="1754554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068856" y="524294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712582" y="2667474"/>
            <a:ext cx="6916634" cy="5267308"/>
          </a:xfrm>
          <a:custGeom>
            <a:avLst/>
            <a:gdLst/>
            <a:ahLst/>
            <a:cxnLst/>
            <a:rect l="l" t="t" r="r" b="b"/>
            <a:pathLst>
              <a:path w="6916634" h="5267308">
                <a:moveTo>
                  <a:pt x="0" y="0"/>
                </a:moveTo>
                <a:lnTo>
                  <a:pt x="6916634" y="0"/>
                </a:lnTo>
                <a:lnTo>
                  <a:pt x="6916634" y="5267308"/>
                </a:lnTo>
                <a:lnTo>
                  <a:pt x="0" y="5267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465" t="-40023" r="-63352" b="-934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-161925"/>
            <a:ext cx="1138609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63" y="9182100"/>
            <a:ext cx="18253737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•Gồm 6 lớp: Good, Manipulated Front, Scratch Head/Neck, Thread Side/Top.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5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504359" y="1687879"/>
            <a:ext cx="3054411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Scratch Neck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372438" y="1754554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068856" y="524294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712582" y="2667474"/>
            <a:ext cx="6916634" cy="5267308"/>
          </a:xfrm>
          <a:custGeom>
            <a:avLst/>
            <a:gdLst/>
            <a:ahLst/>
            <a:cxnLst/>
            <a:rect l="l" t="t" r="r" b="b"/>
            <a:pathLst>
              <a:path w="6916634" h="5267308">
                <a:moveTo>
                  <a:pt x="0" y="0"/>
                </a:moveTo>
                <a:lnTo>
                  <a:pt x="6916634" y="0"/>
                </a:lnTo>
                <a:lnTo>
                  <a:pt x="6916634" y="5267308"/>
                </a:lnTo>
                <a:lnTo>
                  <a:pt x="0" y="5267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7171" t="-173324" r="-39186" b="-370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-161925"/>
            <a:ext cx="1138609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63" y="9182100"/>
            <a:ext cx="18253737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•Gồm 6 lớp: Good, Manipulated Front, Scratch Head/Neck, Thread Side/Top.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5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792247" y="1687879"/>
            <a:ext cx="2703506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Thread Side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372438" y="1754554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068856" y="524294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742731" y="2667474"/>
            <a:ext cx="6886485" cy="5267308"/>
          </a:xfrm>
          <a:custGeom>
            <a:avLst/>
            <a:gdLst/>
            <a:ahLst/>
            <a:cxnLst/>
            <a:rect l="l" t="t" r="r" b="b"/>
            <a:pathLst>
              <a:path w="6886485" h="5267308">
                <a:moveTo>
                  <a:pt x="0" y="0"/>
                </a:moveTo>
                <a:lnTo>
                  <a:pt x="6886485" y="0"/>
                </a:lnTo>
                <a:lnTo>
                  <a:pt x="6886485" y="5267308"/>
                </a:lnTo>
                <a:lnTo>
                  <a:pt x="0" y="5267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017" t="-107594" r="-83045" b="-539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-161925"/>
            <a:ext cx="1138609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63" y="9182100"/>
            <a:ext cx="18253737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•Gồm 6 lớp: Good, Manipulated Front, Scratch Head/Neck, Thread Side/Top.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5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902254" y="1667509"/>
            <a:ext cx="2765745" cy="580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Thread Top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372438" y="1754554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068856" y="524294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493371" y="3059091"/>
            <a:ext cx="11301259" cy="3842428"/>
          </a:xfrm>
          <a:custGeom>
            <a:avLst/>
            <a:gdLst/>
            <a:ahLst/>
            <a:cxnLst/>
            <a:rect l="l" t="t" r="r" b="b"/>
            <a:pathLst>
              <a:path w="11301259" h="3842428">
                <a:moveTo>
                  <a:pt x="0" y="0"/>
                </a:moveTo>
                <a:lnTo>
                  <a:pt x="11301258" y="0"/>
                </a:lnTo>
                <a:lnTo>
                  <a:pt x="11301258" y="3842428"/>
                </a:lnTo>
                <a:lnTo>
                  <a:pt x="0" y="38424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-133350"/>
            <a:ext cx="1138609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Augmentation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54742" y="7985392"/>
            <a:ext cx="1095364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Ban đầu mỗi lớp có rất ít ảnh và số lượng ảnh không đồng đều.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372438" y="1754554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068856" y="524294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014849" y="2598505"/>
            <a:ext cx="8258301" cy="2813268"/>
          </a:xfrm>
          <a:custGeom>
            <a:avLst/>
            <a:gdLst/>
            <a:ahLst/>
            <a:cxnLst/>
            <a:rect l="l" t="t" r="r" b="b"/>
            <a:pathLst>
              <a:path w="8258301" h="2813268">
                <a:moveTo>
                  <a:pt x="0" y="0"/>
                </a:moveTo>
                <a:lnTo>
                  <a:pt x="8258302" y="0"/>
                </a:lnTo>
                <a:lnTo>
                  <a:pt x="8258302" y="2813268"/>
                </a:lnTo>
                <a:lnTo>
                  <a:pt x="0" y="2813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-133350"/>
            <a:ext cx="1138609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Augmentation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27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73787" y="6408419"/>
            <a:ext cx="10953645" cy="249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ctr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Mỗi ảnh lỗi sẽ được tạo ra 20 ảnh augment mới (tăng số mẫu lỗi).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 b="1">
              <a:solidFill>
                <a:srgbClr val="EFEFE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 b="1">
              <a:solidFill>
                <a:srgbClr val="EFEFE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18157" lvl="1" indent="-259078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Mỗi ảnh good (không lỗi) sẽ được tạo ra 12 ảnh augment mới (tăng số mẫu tốt).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399" b="1">
              <a:solidFill>
                <a:srgbClr val="EFEFE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00224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372438" y="1754554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068856" y="524294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7135" y="2771104"/>
            <a:ext cx="9321336" cy="5281338"/>
          </a:xfrm>
          <a:custGeom>
            <a:avLst/>
            <a:gdLst/>
            <a:ahLst/>
            <a:cxnLst/>
            <a:rect l="l" t="t" r="r" b="b"/>
            <a:pathLst>
              <a:path w="9321336" h="5281338">
                <a:moveTo>
                  <a:pt x="0" y="0"/>
                </a:moveTo>
                <a:lnTo>
                  <a:pt x="9321336" y="0"/>
                </a:lnTo>
                <a:lnTo>
                  <a:pt x="9321336" y="5281338"/>
                </a:lnTo>
                <a:lnTo>
                  <a:pt x="0" y="52813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-133350"/>
            <a:ext cx="1138609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Augmentation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28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90699" y="3545063"/>
            <a:ext cx="932133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Lật ảnh theo chiều ngang với xác suất 50%.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90699" y="4174223"/>
            <a:ext cx="932133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Lật ảnh theo chiều dọc với xác suất 50%.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90699" y="4846700"/>
            <a:ext cx="924798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Xoay ảnh trong khoảng ±20 độ với xác suất 80%.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90699" y="5519166"/>
            <a:ext cx="932133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Thay đổi độ sáng và độ tương phản với xác suất 70%.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90699" y="6203561"/>
            <a:ext cx="932133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Làm mờ ảnh bằng bộ lọc Gaussian với xác suất 30%.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90699" y="6885552"/>
            <a:ext cx="932133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Thay đổi kích thước ảnh về 224x224 pixel.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799910" y="2142395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459390" y="417311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22105" y="1371600"/>
            <a:ext cx="12881890" cy="7938465"/>
          </a:xfrm>
          <a:custGeom>
            <a:avLst/>
            <a:gdLst/>
            <a:ahLst/>
            <a:cxnLst/>
            <a:rect l="l" t="t" r="r" b="b"/>
            <a:pathLst>
              <a:path w="12881890" h="7938465">
                <a:moveTo>
                  <a:pt x="0" y="0"/>
                </a:moveTo>
                <a:lnTo>
                  <a:pt x="12881890" y="0"/>
                </a:lnTo>
                <a:lnTo>
                  <a:pt x="12881890" y="7938465"/>
                </a:lnTo>
                <a:lnTo>
                  <a:pt x="0" y="79384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-161925"/>
            <a:ext cx="1138609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831" y="9605963"/>
            <a:ext cx="1825373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Tổng cộng 2872 ảnh chia theo tỷ lệ 60-20-20 (train/val/test).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-585021"/>
            <a:ext cx="20051197" cy="1050288"/>
            <a:chOff x="0" y="0"/>
            <a:chExt cx="5280974" cy="276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80974" cy="276619"/>
            </a:xfrm>
            <a:custGeom>
              <a:avLst/>
              <a:gdLst/>
              <a:ahLst/>
              <a:cxnLst/>
              <a:rect l="l" t="t" r="r" b="b"/>
              <a:pathLst>
                <a:path w="5280974" h="276619">
                  <a:moveTo>
                    <a:pt x="0" y="0"/>
                  </a:moveTo>
                  <a:lnTo>
                    <a:pt x="5280974" y="0"/>
                  </a:lnTo>
                  <a:lnTo>
                    <a:pt x="5280974" y="276619"/>
                  </a:lnTo>
                  <a:lnTo>
                    <a:pt x="0" y="276619"/>
                  </a:lnTo>
                  <a:close/>
                </a:path>
              </a:pathLst>
            </a:custGeom>
            <a:gradFill rotWithShape="1">
              <a:gsLst>
                <a:gs pos="0">
                  <a:srgbClr val="00A3FF">
                    <a:alpha val="100000"/>
                  </a:srgbClr>
                </a:gs>
                <a:gs pos="100000">
                  <a:srgbClr val="0014C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280974" cy="33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028700" y="169908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459390" y="417311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384926" y="866775"/>
            <a:ext cx="951814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Giới thiệu đề tài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14" name="Freeform 14"/>
          <p:cNvSpPr/>
          <p:nvPr/>
        </p:nvSpPr>
        <p:spPr>
          <a:xfrm>
            <a:off x="5365576" y="3119459"/>
            <a:ext cx="7556848" cy="5340810"/>
          </a:xfrm>
          <a:custGeom>
            <a:avLst/>
            <a:gdLst/>
            <a:ahLst/>
            <a:cxnLst/>
            <a:rect l="l" t="t" r="r" b="b"/>
            <a:pathLst>
              <a:path w="7556848" h="5340810">
                <a:moveTo>
                  <a:pt x="0" y="0"/>
                </a:moveTo>
                <a:lnTo>
                  <a:pt x="7556848" y="0"/>
                </a:lnTo>
                <a:lnTo>
                  <a:pt x="7556848" y="5340810"/>
                </a:lnTo>
                <a:lnTo>
                  <a:pt x="0" y="5340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-585021"/>
            <a:ext cx="20051197" cy="1050288"/>
            <a:chOff x="0" y="0"/>
            <a:chExt cx="5280974" cy="276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80974" cy="276619"/>
            </a:xfrm>
            <a:custGeom>
              <a:avLst/>
              <a:gdLst/>
              <a:ahLst/>
              <a:cxnLst/>
              <a:rect l="l" t="t" r="r" b="b"/>
              <a:pathLst>
                <a:path w="5280974" h="276619">
                  <a:moveTo>
                    <a:pt x="0" y="0"/>
                  </a:moveTo>
                  <a:lnTo>
                    <a:pt x="5280974" y="0"/>
                  </a:lnTo>
                  <a:lnTo>
                    <a:pt x="5280974" y="276619"/>
                  </a:lnTo>
                  <a:lnTo>
                    <a:pt x="0" y="276619"/>
                  </a:lnTo>
                  <a:close/>
                </a:path>
              </a:pathLst>
            </a:custGeom>
            <a:gradFill rotWithShape="1">
              <a:gsLst>
                <a:gs pos="0">
                  <a:srgbClr val="00A3FF">
                    <a:alpha val="100000"/>
                  </a:srgbClr>
                </a:gs>
                <a:gs pos="100000">
                  <a:srgbClr val="0014C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280974" cy="33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028700" y="169908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459390" y="417311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633870" y="4508575"/>
            <a:ext cx="1056590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Thiết lập mô hình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17102" y="3775157"/>
            <a:ext cx="2199196" cy="2199196"/>
          </a:xfrm>
          <a:custGeom>
            <a:avLst/>
            <a:gdLst/>
            <a:ahLst/>
            <a:cxnLst/>
            <a:rect l="l" t="t" r="r" b="b"/>
            <a:pathLst>
              <a:path w="2199196" h="2199196">
                <a:moveTo>
                  <a:pt x="0" y="0"/>
                </a:moveTo>
                <a:lnTo>
                  <a:pt x="2199196" y="0"/>
                </a:lnTo>
                <a:lnTo>
                  <a:pt x="2199196" y="2199196"/>
                </a:lnTo>
                <a:lnTo>
                  <a:pt x="0" y="2199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8852893" y="8594283"/>
            <a:ext cx="2452251" cy="2452251"/>
          </a:xfrm>
          <a:custGeom>
            <a:avLst/>
            <a:gdLst/>
            <a:ahLst/>
            <a:cxnLst/>
            <a:rect l="l" t="t" r="r" b="b"/>
            <a:pathLst>
              <a:path w="2452251" h="2452251">
                <a:moveTo>
                  <a:pt x="2452251" y="0"/>
                </a:moveTo>
                <a:lnTo>
                  <a:pt x="0" y="0"/>
                </a:lnTo>
                <a:lnTo>
                  <a:pt x="0" y="2452251"/>
                </a:lnTo>
                <a:lnTo>
                  <a:pt x="2452251" y="2452251"/>
                </a:lnTo>
                <a:lnTo>
                  <a:pt x="245225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298751" y="6587992"/>
            <a:ext cx="5062643" cy="3232416"/>
          </a:xfrm>
          <a:custGeom>
            <a:avLst/>
            <a:gdLst/>
            <a:ahLst/>
            <a:cxnLst/>
            <a:rect l="l" t="t" r="r" b="b"/>
            <a:pathLst>
              <a:path w="5062643" h="3232416">
                <a:moveTo>
                  <a:pt x="0" y="0"/>
                </a:moveTo>
                <a:lnTo>
                  <a:pt x="5062643" y="0"/>
                </a:lnTo>
                <a:lnTo>
                  <a:pt x="5062643" y="3232416"/>
                </a:lnTo>
                <a:lnTo>
                  <a:pt x="0" y="3232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16145" y="1667270"/>
            <a:ext cx="8627855" cy="4454130"/>
          </a:xfrm>
          <a:custGeom>
            <a:avLst/>
            <a:gdLst/>
            <a:ahLst/>
            <a:cxnLst/>
            <a:rect l="l" t="t" r="r" b="b"/>
            <a:pathLst>
              <a:path w="8627855" h="4454130">
                <a:moveTo>
                  <a:pt x="0" y="0"/>
                </a:moveTo>
                <a:lnTo>
                  <a:pt x="8627855" y="0"/>
                </a:lnTo>
                <a:lnTo>
                  <a:pt x="8627855" y="4454130"/>
                </a:lnTo>
                <a:lnTo>
                  <a:pt x="0" y="44541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95171" y="34493"/>
            <a:ext cx="17697657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Trích xuất đặc trưng HOG: lựa chọn tham số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08387" y="4041775"/>
            <a:ext cx="7201910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Tạo ra đặc trưng tổng quát hơn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Mô tả hướng cạnh trên các vùng lớn hơn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9749" lvl="1" indent="-269875" algn="just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Tránh overfitting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17102" y="3775157"/>
            <a:ext cx="2199196" cy="2199196"/>
          </a:xfrm>
          <a:custGeom>
            <a:avLst/>
            <a:gdLst/>
            <a:ahLst/>
            <a:cxnLst/>
            <a:rect l="l" t="t" r="r" b="b"/>
            <a:pathLst>
              <a:path w="2199196" h="2199196">
                <a:moveTo>
                  <a:pt x="0" y="0"/>
                </a:moveTo>
                <a:lnTo>
                  <a:pt x="2199196" y="0"/>
                </a:lnTo>
                <a:lnTo>
                  <a:pt x="2199196" y="2199196"/>
                </a:lnTo>
                <a:lnTo>
                  <a:pt x="0" y="2199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8852893" y="8594283"/>
            <a:ext cx="2452251" cy="2452251"/>
          </a:xfrm>
          <a:custGeom>
            <a:avLst/>
            <a:gdLst/>
            <a:ahLst/>
            <a:cxnLst/>
            <a:rect l="l" t="t" r="r" b="b"/>
            <a:pathLst>
              <a:path w="2452251" h="2452251">
                <a:moveTo>
                  <a:pt x="2452251" y="0"/>
                </a:moveTo>
                <a:lnTo>
                  <a:pt x="0" y="0"/>
                </a:lnTo>
                <a:lnTo>
                  <a:pt x="0" y="2452251"/>
                </a:lnTo>
                <a:lnTo>
                  <a:pt x="2452251" y="2452251"/>
                </a:lnTo>
                <a:lnTo>
                  <a:pt x="245225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19512" y="2142186"/>
            <a:ext cx="11655587" cy="6002627"/>
          </a:xfrm>
          <a:custGeom>
            <a:avLst/>
            <a:gdLst/>
            <a:ahLst/>
            <a:cxnLst/>
            <a:rect l="l" t="t" r="r" b="b"/>
            <a:pathLst>
              <a:path w="11655587" h="6002627">
                <a:moveTo>
                  <a:pt x="0" y="0"/>
                </a:moveTo>
                <a:lnTo>
                  <a:pt x="11655586" y="0"/>
                </a:lnTo>
                <a:lnTo>
                  <a:pt x="11655586" y="6002628"/>
                </a:lnTo>
                <a:lnTo>
                  <a:pt x="0" y="60026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075098" y="2142186"/>
            <a:ext cx="5793390" cy="6002627"/>
          </a:xfrm>
          <a:custGeom>
            <a:avLst/>
            <a:gdLst/>
            <a:ahLst/>
            <a:cxnLst/>
            <a:rect l="l" t="t" r="r" b="b"/>
            <a:pathLst>
              <a:path w="5793390" h="6002627">
                <a:moveTo>
                  <a:pt x="0" y="0"/>
                </a:moveTo>
                <a:lnTo>
                  <a:pt x="5793390" y="0"/>
                </a:lnTo>
                <a:lnTo>
                  <a:pt x="5793390" y="6002628"/>
                </a:lnTo>
                <a:lnTo>
                  <a:pt x="0" y="60026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11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0" y="34493"/>
            <a:ext cx="17697657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Trích xuất đặc trưng HOG: lựa chọn tham số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17102" y="3775157"/>
            <a:ext cx="2199196" cy="2199196"/>
          </a:xfrm>
          <a:custGeom>
            <a:avLst/>
            <a:gdLst/>
            <a:ahLst/>
            <a:cxnLst/>
            <a:rect l="l" t="t" r="r" b="b"/>
            <a:pathLst>
              <a:path w="2199196" h="2199196">
                <a:moveTo>
                  <a:pt x="0" y="0"/>
                </a:moveTo>
                <a:lnTo>
                  <a:pt x="2199196" y="0"/>
                </a:lnTo>
                <a:lnTo>
                  <a:pt x="2199196" y="2199196"/>
                </a:lnTo>
                <a:lnTo>
                  <a:pt x="0" y="2199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4245738" y="2602508"/>
            <a:ext cx="2452251" cy="2452251"/>
          </a:xfrm>
          <a:custGeom>
            <a:avLst/>
            <a:gdLst/>
            <a:ahLst/>
            <a:cxnLst/>
            <a:rect l="l" t="t" r="r" b="b"/>
            <a:pathLst>
              <a:path w="2452251" h="2452251">
                <a:moveTo>
                  <a:pt x="2452251" y="0"/>
                </a:moveTo>
                <a:lnTo>
                  <a:pt x="0" y="0"/>
                </a:lnTo>
                <a:lnTo>
                  <a:pt x="0" y="2452251"/>
                </a:lnTo>
                <a:lnTo>
                  <a:pt x="2452251" y="2452251"/>
                </a:lnTo>
                <a:lnTo>
                  <a:pt x="245225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07872" y="2745798"/>
            <a:ext cx="7832492" cy="4795403"/>
          </a:xfrm>
          <a:custGeom>
            <a:avLst/>
            <a:gdLst/>
            <a:ahLst/>
            <a:cxnLst/>
            <a:rect l="l" t="t" r="r" b="b"/>
            <a:pathLst>
              <a:path w="7832492" h="4795403">
                <a:moveTo>
                  <a:pt x="0" y="0"/>
                </a:moveTo>
                <a:lnTo>
                  <a:pt x="7832492" y="0"/>
                </a:lnTo>
                <a:lnTo>
                  <a:pt x="7832492" y="4795404"/>
                </a:lnTo>
                <a:lnTo>
                  <a:pt x="0" y="47954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519254" y="2745798"/>
            <a:ext cx="8106779" cy="4795403"/>
          </a:xfrm>
          <a:custGeom>
            <a:avLst/>
            <a:gdLst/>
            <a:ahLst/>
            <a:cxnLst/>
            <a:rect l="l" t="t" r="r" b="b"/>
            <a:pathLst>
              <a:path w="8106779" h="4795403">
                <a:moveTo>
                  <a:pt x="0" y="0"/>
                </a:moveTo>
                <a:lnTo>
                  <a:pt x="8106779" y="0"/>
                </a:lnTo>
                <a:lnTo>
                  <a:pt x="8106779" y="4795404"/>
                </a:lnTo>
                <a:lnTo>
                  <a:pt x="0" y="47954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735607" y="7987030"/>
            <a:ext cx="417702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pixels_per_cell=(8, 8),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76670" y="7987029"/>
            <a:ext cx="3715730" cy="402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pixels_per_cell</a:t>
            </a:r>
            <a:r>
              <a:rPr lang="en-US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=(12, 12),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34493"/>
            <a:ext cx="17697657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Trích xuất đặc trưng HOG: lựa chọn tham số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459390" y="6500297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994041"/>
            <a:ext cx="8380248" cy="2787052"/>
          </a:xfrm>
          <a:custGeom>
            <a:avLst/>
            <a:gdLst/>
            <a:ahLst/>
            <a:cxnLst/>
            <a:rect l="l" t="t" r="r" b="b"/>
            <a:pathLst>
              <a:path w="8380248" h="2787052">
                <a:moveTo>
                  <a:pt x="0" y="0"/>
                </a:moveTo>
                <a:lnTo>
                  <a:pt x="8380248" y="0"/>
                </a:lnTo>
                <a:lnTo>
                  <a:pt x="8380248" y="2787052"/>
                </a:lnTo>
                <a:lnTo>
                  <a:pt x="0" y="27870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3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34493"/>
            <a:ext cx="13080495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Mô hình SVM (</a:t>
            </a:r>
            <a:r>
              <a:rPr lang="en-US" sz="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</a:t>
            </a:r>
            <a:r>
              <a:rPr lang="en-US" sz="5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72790" y="4125486"/>
            <a:ext cx="7833119" cy="259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ctr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kernel: Hàm nhân (kernel function)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647694" lvl="1" indent="-323847" algn="l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C: Hệ số phạt (Regularization)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9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647694" lvl="1" indent="-323847" algn="l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gamma: Tham số cho 'rbf' và 'poly'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459390" y="6500297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120394" y="4926322"/>
            <a:ext cx="14047213" cy="910647"/>
          </a:xfrm>
          <a:custGeom>
            <a:avLst/>
            <a:gdLst/>
            <a:ahLst/>
            <a:cxnLst/>
            <a:rect l="l" t="t" r="r" b="b"/>
            <a:pathLst>
              <a:path w="14047213" h="910647">
                <a:moveTo>
                  <a:pt x="0" y="0"/>
                </a:moveTo>
                <a:lnTo>
                  <a:pt x="14047212" y="0"/>
                </a:lnTo>
                <a:lnTo>
                  <a:pt x="14047212" y="910647"/>
                </a:lnTo>
                <a:lnTo>
                  <a:pt x="0" y="9106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34493"/>
            <a:ext cx="13080495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Mô hình SVM (</a:t>
            </a:r>
            <a:r>
              <a:rPr lang="en-US" sz="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</a:t>
            </a:r>
            <a:r>
              <a:rPr lang="en-US" sz="5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708025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459390" y="6500297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03913" y="1641291"/>
            <a:ext cx="17080174" cy="1110211"/>
          </a:xfrm>
          <a:custGeom>
            <a:avLst/>
            <a:gdLst/>
            <a:ahLst/>
            <a:cxnLst/>
            <a:rect l="l" t="t" r="r" b="b"/>
            <a:pathLst>
              <a:path w="17080174" h="1110211">
                <a:moveTo>
                  <a:pt x="0" y="0"/>
                </a:moveTo>
                <a:lnTo>
                  <a:pt x="17080174" y="0"/>
                </a:lnTo>
                <a:lnTo>
                  <a:pt x="17080174" y="1110211"/>
                </a:lnTo>
                <a:lnTo>
                  <a:pt x="0" y="11102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852231" y="3947155"/>
            <a:ext cx="8583538" cy="2715757"/>
          </a:xfrm>
          <a:custGeom>
            <a:avLst/>
            <a:gdLst/>
            <a:ahLst/>
            <a:cxnLst/>
            <a:rect l="l" t="t" r="r" b="b"/>
            <a:pathLst>
              <a:path w="8583538" h="2715757">
                <a:moveTo>
                  <a:pt x="0" y="0"/>
                </a:moveTo>
                <a:lnTo>
                  <a:pt x="8583538" y="0"/>
                </a:lnTo>
                <a:lnTo>
                  <a:pt x="8583538" y="2715757"/>
                </a:lnTo>
                <a:lnTo>
                  <a:pt x="0" y="27157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603752" y="174625"/>
            <a:ext cx="13080495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Mô hình EfficientNet-B0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85360" y="3118523"/>
            <a:ext cx="11892409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Tải EfficientNet-B0 → Đóng băng trọng số → Thêm lớp mới để fine-tuning.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459390" y="6500297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6121400"/>
            <a:ext cx="3631860" cy="2406294"/>
          </a:xfrm>
          <a:custGeom>
            <a:avLst/>
            <a:gdLst/>
            <a:ahLst/>
            <a:cxnLst/>
            <a:rect l="l" t="t" r="r" b="b"/>
            <a:pathLst>
              <a:path w="3631860" h="2406294">
                <a:moveTo>
                  <a:pt x="0" y="0"/>
                </a:moveTo>
                <a:lnTo>
                  <a:pt x="3631860" y="0"/>
                </a:lnTo>
                <a:lnTo>
                  <a:pt x="3631860" y="2406294"/>
                </a:lnTo>
                <a:lnTo>
                  <a:pt x="0" y="24062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946533" y="1350357"/>
            <a:ext cx="5685633" cy="4244490"/>
          </a:xfrm>
          <a:custGeom>
            <a:avLst/>
            <a:gdLst/>
            <a:ahLst/>
            <a:cxnLst/>
            <a:rect l="l" t="t" r="r" b="b"/>
            <a:pathLst>
              <a:path w="5685633" h="4244490">
                <a:moveTo>
                  <a:pt x="0" y="0"/>
                </a:moveTo>
                <a:lnTo>
                  <a:pt x="5685633" y="0"/>
                </a:lnTo>
                <a:lnTo>
                  <a:pt x="5685633" y="4244490"/>
                </a:lnTo>
                <a:lnTo>
                  <a:pt x="0" y="42444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44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946533" y="5918697"/>
            <a:ext cx="5685633" cy="3582728"/>
          </a:xfrm>
          <a:custGeom>
            <a:avLst/>
            <a:gdLst/>
            <a:ahLst/>
            <a:cxnLst/>
            <a:rect l="l" t="t" r="r" b="b"/>
            <a:pathLst>
              <a:path w="5685633" h="3582728">
                <a:moveTo>
                  <a:pt x="0" y="0"/>
                </a:moveTo>
                <a:lnTo>
                  <a:pt x="5685633" y="0"/>
                </a:lnTo>
                <a:lnTo>
                  <a:pt x="5685633" y="3582728"/>
                </a:lnTo>
                <a:lnTo>
                  <a:pt x="0" y="35827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8700" y="2732657"/>
            <a:ext cx="9441480" cy="2410843"/>
          </a:xfrm>
          <a:custGeom>
            <a:avLst/>
            <a:gdLst/>
            <a:ahLst/>
            <a:cxnLst/>
            <a:rect l="l" t="t" r="r" b="b"/>
            <a:pathLst>
              <a:path w="9441480" h="2410843">
                <a:moveTo>
                  <a:pt x="0" y="0"/>
                </a:moveTo>
                <a:lnTo>
                  <a:pt x="9441480" y="0"/>
                </a:lnTo>
                <a:lnTo>
                  <a:pt x="9441480" y="2410843"/>
                </a:lnTo>
                <a:lnTo>
                  <a:pt x="0" y="24108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750451" y="172432"/>
            <a:ext cx="13080495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Mô hình EfficientNet-B0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459390" y="6500297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886561" y="2085535"/>
            <a:ext cx="14290008" cy="6877066"/>
          </a:xfrm>
          <a:custGeom>
            <a:avLst/>
            <a:gdLst/>
            <a:ahLst/>
            <a:cxnLst/>
            <a:rect l="l" t="t" r="r" b="b"/>
            <a:pathLst>
              <a:path w="14290008" h="6877066">
                <a:moveTo>
                  <a:pt x="0" y="0"/>
                </a:moveTo>
                <a:lnTo>
                  <a:pt x="14290007" y="0"/>
                </a:lnTo>
                <a:lnTo>
                  <a:pt x="14290007" y="6877066"/>
                </a:lnTo>
                <a:lnTo>
                  <a:pt x="0" y="68770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491317" y="111125"/>
            <a:ext cx="13080495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quả huấn luyện mô hình EfficientNet-B0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-585021"/>
            <a:ext cx="20051197" cy="1050288"/>
            <a:chOff x="0" y="0"/>
            <a:chExt cx="5280974" cy="276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80974" cy="276619"/>
            </a:xfrm>
            <a:custGeom>
              <a:avLst/>
              <a:gdLst/>
              <a:ahLst/>
              <a:cxnLst/>
              <a:rect l="l" t="t" r="r" b="b"/>
              <a:pathLst>
                <a:path w="5280974" h="276619">
                  <a:moveTo>
                    <a:pt x="0" y="0"/>
                  </a:moveTo>
                  <a:lnTo>
                    <a:pt x="5280974" y="0"/>
                  </a:lnTo>
                  <a:lnTo>
                    <a:pt x="5280974" y="276619"/>
                  </a:lnTo>
                  <a:lnTo>
                    <a:pt x="0" y="276619"/>
                  </a:lnTo>
                  <a:close/>
                </a:path>
              </a:pathLst>
            </a:custGeom>
            <a:gradFill rotWithShape="1">
              <a:gsLst>
                <a:gs pos="0">
                  <a:srgbClr val="00A3FF">
                    <a:alpha val="100000"/>
                  </a:srgbClr>
                </a:gs>
                <a:gs pos="100000">
                  <a:srgbClr val="0014C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280974" cy="33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028700" y="169908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366596" y="6121400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755734" y="4587875"/>
            <a:ext cx="12776533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quả thực nghiệm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6" name="Freeform 6"/>
          <p:cNvSpPr/>
          <p:nvPr/>
        </p:nvSpPr>
        <p:spPr>
          <a:xfrm>
            <a:off x="5374345" y="8085492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459390" y="417311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601144" y="2349462"/>
            <a:ext cx="9085712" cy="638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Kiểm tra thủ công tốn thời gian, dễ sai sót, chi phí cao.</a:t>
            </a:r>
          </a:p>
          <a:p>
            <a:pPr algn="just">
              <a:lnSpc>
                <a:spcPts val="4200"/>
              </a:lnSpc>
            </a:pPr>
            <a:endParaRPr lang="en-US" sz="3000" b="1">
              <a:solidFill>
                <a:srgbClr val="EFEFE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Tự động hóa giúp tăng hiệu quả kiểm soát chất lượng trong sản xuất.</a:t>
            </a:r>
          </a:p>
          <a:p>
            <a:pPr algn="just">
              <a:lnSpc>
                <a:spcPts val="4200"/>
              </a:lnSpc>
            </a:pPr>
            <a:endParaRPr lang="en-US" sz="3000" b="1">
              <a:solidFill>
                <a:srgbClr val="EFEFE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Các lỗi bề mặt ốc vít đa dạng, khó phát hiện bằng mắt thường.</a:t>
            </a:r>
          </a:p>
          <a:p>
            <a:pPr algn="just">
              <a:lnSpc>
                <a:spcPts val="4200"/>
              </a:lnSpc>
            </a:pPr>
            <a:endParaRPr lang="en-US" sz="3000" b="1">
              <a:solidFill>
                <a:srgbClr val="EFEFE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Ứng dụng xử lý ảnh và học máy là hướng đi phù hợp, thực tiễn.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EFEFE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910605" y="180975"/>
            <a:ext cx="10466791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Lý do chọn đề tài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-585021"/>
            <a:ext cx="20051197" cy="1050288"/>
            <a:chOff x="0" y="0"/>
            <a:chExt cx="5280974" cy="276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80974" cy="276619"/>
            </a:xfrm>
            <a:custGeom>
              <a:avLst/>
              <a:gdLst/>
              <a:ahLst/>
              <a:cxnLst/>
              <a:rect l="l" t="t" r="r" b="b"/>
              <a:pathLst>
                <a:path w="5280974" h="276619">
                  <a:moveTo>
                    <a:pt x="0" y="0"/>
                  </a:moveTo>
                  <a:lnTo>
                    <a:pt x="5280974" y="0"/>
                  </a:lnTo>
                  <a:lnTo>
                    <a:pt x="5280974" y="276619"/>
                  </a:lnTo>
                  <a:lnTo>
                    <a:pt x="0" y="276619"/>
                  </a:lnTo>
                  <a:close/>
                </a:path>
              </a:pathLst>
            </a:custGeom>
            <a:gradFill rotWithShape="1">
              <a:gsLst>
                <a:gs pos="0">
                  <a:srgbClr val="00A3FF">
                    <a:alpha val="100000"/>
                  </a:srgbClr>
                </a:gs>
                <a:gs pos="100000">
                  <a:srgbClr val="0014C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280974" cy="33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028700" y="169908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366596" y="6121400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02245" y="3770937"/>
            <a:ext cx="7568519" cy="3491525"/>
          </a:xfrm>
          <a:custGeom>
            <a:avLst/>
            <a:gdLst/>
            <a:ahLst/>
            <a:cxnLst/>
            <a:rect l="l" t="t" r="r" b="b"/>
            <a:pathLst>
              <a:path w="7568519" h="3491525">
                <a:moveTo>
                  <a:pt x="0" y="0"/>
                </a:moveTo>
                <a:lnTo>
                  <a:pt x="7568519" y="0"/>
                </a:lnTo>
                <a:lnTo>
                  <a:pt x="7568519" y="3491525"/>
                </a:lnTo>
                <a:lnTo>
                  <a:pt x="0" y="34915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065760" y="3770937"/>
            <a:ext cx="7447180" cy="3491525"/>
          </a:xfrm>
          <a:custGeom>
            <a:avLst/>
            <a:gdLst/>
            <a:ahLst/>
            <a:cxnLst/>
            <a:rect l="l" t="t" r="r" b="b"/>
            <a:pathLst>
              <a:path w="7447180" h="3491525">
                <a:moveTo>
                  <a:pt x="0" y="0"/>
                </a:moveTo>
                <a:lnTo>
                  <a:pt x="7447180" y="0"/>
                </a:lnTo>
                <a:lnTo>
                  <a:pt x="7447180" y="3491525"/>
                </a:lnTo>
                <a:lnTo>
                  <a:pt x="0" y="34915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94320" y="2042510"/>
            <a:ext cx="12499360" cy="83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65"/>
              </a:lnSpc>
              <a:spcBef>
                <a:spcPct val="0"/>
              </a:spcBef>
            </a:pPr>
            <a:r>
              <a:rPr lang="en-US" sz="4903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Độ chính xác khi dự đoán trên test set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74017" y="7586312"/>
            <a:ext cx="2224975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SVM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79756" y="7536024"/>
            <a:ext cx="2619186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EfficientNet-B0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-585021"/>
            <a:ext cx="20051197" cy="1050288"/>
            <a:chOff x="0" y="0"/>
            <a:chExt cx="5280974" cy="276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80974" cy="276619"/>
            </a:xfrm>
            <a:custGeom>
              <a:avLst/>
              <a:gdLst/>
              <a:ahLst/>
              <a:cxnLst/>
              <a:rect l="l" t="t" r="r" b="b"/>
              <a:pathLst>
                <a:path w="5280974" h="276619">
                  <a:moveTo>
                    <a:pt x="0" y="0"/>
                  </a:moveTo>
                  <a:lnTo>
                    <a:pt x="5280974" y="0"/>
                  </a:lnTo>
                  <a:lnTo>
                    <a:pt x="5280974" y="276619"/>
                  </a:lnTo>
                  <a:lnTo>
                    <a:pt x="0" y="276619"/>
                  </a:lnTo>
                  <a:close/>
                </a:path>
              </a:pathLst>
            </a:custGeom>
            <a:gradFill rotWithShape="1">
              <a:gsLst>
                <a:gs pos="0">
                  <a:srgbClr val="00A3FF">
                    <a:alpha val="100000"/>
                  </a:srgbClr>
                </a:gs>
                <a:gs pos="100000">
                  <a:srgbClr val="0014C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280974" cy="33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028700" y="169908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366596" y="6121400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31206" y="2943981"/>
            <a:ext cx="7207340" cy="6135249"/>
          </a:xfrm>
          <a:custGeom>
            <a:avLst/>
            <a:gdLst/>
            <a:ahLst/>
            <a:cxnLst/>
            <a:rect l="l" t="t" r="r" b="b"/>
            <a:pathLst>
              <a:path w="7207340" h="6135249">
                <a:moveTo>
                  <a:pt x="0" y="0"/>
                </a:moveTo>
                <a:lnTo>
                  <a:pt x="7207340" y="0"/>
                </a:lnTo>
                <a:lnTo>
                  <a:pt x="7207340" y="6135249"/>
                </a:lnTo>
                <a:lnTo>
                  <a:pt x="0" y="61352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144000" y="2943981"/>
            <a:ext cx="7046080" cy="6174128"/>
          </a:xfrm>
          <a:custGeom>
            <a:avLst/>
            <a:gdLst/>
            <a:ahLst/>
            <a:cxnLst/>
            <a:rect l="l" t="t" r="r" b="b"/>
            <a:pathLst>
              <a:path w="7046080" h="6174128">
                <a:moveTo>
                  <a:pt x="0" y="0"/>
                </a:moveTo>
                <a:lnTo>
                  <a:pt x="7046080" y="0"/>
                </a:lnTo>
                <a:lnTo>
                  <a:pt x="7046080" y="6174128"/>
                </a:lnTo>
                <a:lnTo>
                  <a:pt x="0" y="61741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64870" y="1862130"/>
            <a:ext cx="5703909" cy="83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65"/>
              </a:lnSpc>
              <a:spcBef>
                <a:spcPct val="0"/>
              </a:spcBef>
            </a:pPr>
            <a:r>
              <a:rPr lang="en-US" sz="4903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Confusion Matrix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-585021"/>
            <a:ext cx="20051197" cy="1050288"/>
            <a:chOff x="0" y="0"/>
            <a:chExt cx="5280974" cy="276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80974" cy="276619"/>
            </a:xfrm>
            <a:custGeom>
              <a:avLst/>
              <a:gdLst/>
              <a:ahLst/>
              <a:cxnLst/>
              <a:rect l="l" t="t" r="r" b="b"/>
              <a:pathLst>
                <a:path w="5280974" h="276619">
                  <a:moveTo>
                    <a:pt x="0" y="0"/>
                  </a:moveTo>
                  <a:lnTo>
                    <a:pt x="5280974" y="0"/>
                  </a:lnTo>
                  <a:lnTo>
                    <a:pt x="5280974" y="276619"/>
                  </a:lnTo>
                  <a:lnTo>
                    <a:pt x="0" y="276619"/>
                  </a:lnTo>
                  <a:close/>
                </a:path>
              </a:pathLst>
            </a:custGeom>
            <a:gradFill rotWithShape="1">
              <a:gsLst>
                <a:gs pos="0">
                  <a:srgbClr val="00A3FF">
                    <a:alpha val="100000"/>
                  </a:srgbClr>
                </a:gs>
                <a:gs pos="100000">
                  <a:srgbClr val="0014C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280974" cy="33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028700" y="169908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366596" y="6121400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075556" y="3166003"/>
            <a:ext cx="6136889" cy="6612616"/>
          </a:xfrm>
          <a:custGeom>
            <a:avLst/>
            <a:gdLst/>
            <a:ahLst/>
            <a:cxnLst/>
            <a:rect l="l" t="t" r="r" b="b"/>
            <a:pathLst>
              <a:path w="6136889" h="6612616">
                <a:moveTo>
                  <a:pt x="0" y="0"/>
                </a:moveTo>
                <a:lnTo>
                  <a:pt x="6136888" y="0"/>
                </a:lnTo>
                <a:lnTo>
                  <a:pt x="6136888" y="6612616"/>
                </a:lnTo>
                <a:lnTo>
                  <a:pt x="0" y="66126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09742" y="1856492"/>
            <a:ext cx="4221299" cy="83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65"/>
              </a:lnSpc>
              <a:spcBef>
                <a:spcPct val="0"/>
              </a:spcBef>
            </a:pPr>
            <a:r>
              <a:rPr lang="en-US" sz="4903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lỗi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-585021"/>
            <a:ext cx="20051197" cy="1050288"/>
            <a:chOff x="0" y="0"/>
            <a:chExt cx="5280974" cy="276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80974" cy="276619"/>
            </a:xfrm>
            <a:custGeom>
              <a:avLst/>
              <a:gdLst/>
              <a:ahLst/>
              <a:cxnLst/>
              <a:rect l="l" t="t" r="r" b="b"/>
              <a:pathLst>
                <a:path w="5280974" h="276619">
                  <a:moveTo>
                    <a:pt x="0" y="0"/>
                  </a:moveTo>
                  <a:lnTo>
                    <a:pt x="5280974" y="0"/>
                  </a:lnTo>
                  <a:lnTo>
                    <a:pt x="5280974" y="276619"/>
                  </a:lnTo>
                  <a:lnTo>
                    <a:pt x="0" y="276619"/>
                  </a:lnTo>
                  <a:close/>
                </a:path>
              </a:pathLst>
            </a:custGeom>
            <a:gradFill rotWithShape="1">
              <a:gsLst>
                <a:gs pos="0">
                  <a:srgbClr val="00A3FF">
                    <a:alpha val="100000"/>
                  </a:srgbClr>
                </a:gs>
                <a:gs pos="100000">
                  <a:srgbClr val="0014C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280974" cy="33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028700" y="169908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366596" y="6121400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540225" y="4295775"/>
            <a:ext cx="520754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luận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-585021"/>
            <a:ext cx="20051197" cy="1050288"/>
            <a:chOff x="0" y="0"/>
            <a:chExt cx="5280974" cy="276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80974" cy="276619"/>
            </a:xfrm>
            <a:custGeom>
              <a:avLst/>
              <a:gdLst/>
              <a:ahLst/>
              <a:cxnLst/>
              <a:rect l="l" t="t" r="r" b="b"/>
              <a:pathLst>
                <a:path w="5280974" h="276619">
                  <a:moveTo>
                    <a:pt x="0" y="0"/>
                  </a:moveTo>
                  <a:lnTo>
                    <a:pt x="5280974" y="0"/>
                  </a:lnTo>
                  <a:lnTo>
                    <a:pt x="5280974" y="276619"/>
                  </a:lnTo>
                  <a:lnTo>
                    <a:pt x="0" y="276619"/>
                  </a:lnTo>
                  <a:close/>
                </a:path>
              </a:pathLst>
            </a:custGeom>
            <a:gradFill rotWithShape="1">
              <a:gsLst>
                <a:gs pos="0">
                  <a:srgbClr val="00A3FF">
                    <a:alpha val="100000"/>
                  </a:srgbClr>
                </a:gs>
                <a:gs pos="100000">
                  <a:srgbClr val="0014C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280974" cy="33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028700" y="169908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366596" y="6121400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400000">
            <a:off x="7213600" y="-7874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3237073" y="3169536"/>
            <a:ext cx="2804314" cy="2804314"/>
          </a:xfrm>
          <a:custGeom>
            <a:avLst/>
            <a:gdLst/>
            <a:ahLst/>
            <a:cxnLst/>
            <a:rect l="l" t="t" r="r" b="b"/>
            <a:pathLst>
              <a:path w="2804314" h="2804314">
                <a:moveTo>
                  <a:pt x="0" y="0"/>
                </a:moveTo>
                <a:lnTo>
                  <a:pt x="2804314" y="0"/>
                </a:lnTo>
                <a:lnTo>
                  <a:pt x="2804314" y="2804314"/>
                </a:lnTo>
                <a:lnTo>
                  <a:pt x="0" y="28043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0898645" y="6273800"/>
            <a:ext cx="4022714" cy="2858244"/>
          </a:xfrm>
          <a:custGeom>
            <a:avLst/>
            <a:gdLst/>
            <a:ahLst/>
            <a:cxnLst/>
            <a:rect l="l" t="t" r="r" b="b"/>
            <a:pathLst>
              <a:path w="4022714" h="2858244">
                <a:moveTo>
                  <a:pt x="0" y="0"/>
                </a:moveTo>
                <a:lnTo>
                  <a:pt x="4022713" y="0"/>
                </a:lnTo>
                <a:lnTo>
                  <a:pt x="4022713" y="2858244"/>
                </a:lnTo>
                <a:lnTo>
                  <a:pt x="0" y="28582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959123" y="3169536"/>
            <a:ext cx="2804314" cy="2804314"/>
          </a:xfrm>
          <a:custGeom>
            <a:avLst/>
            <a:gdLst/>
            <a:ahLst/>
            <a:cxnLst/>
            <a:rect l="l" t="t" r="r" b="b"/>
            <a:pathLst>
              <a:path w="2804314" h="2804314">
                <a:moveTo>
                  <a:pt x="0" y="0"/>
                </a:moveTo>
                <a:lnTo>
                  <a:pt x="2804314" y="0"/>
                </a:lnTo>
                <a:lnTo>
                  <a:pt x="2804314" y="2804314"/>
                </a:lnTo>
                <a:lnTo>
                  <a:pt x="0" y="28043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5400000">
            <a:off x="3111553" y="3318247"/>
            <a:ext cx="3523495" cy="3467188"/>
          </a:xfrm>
          <a:custGeom>
            <a:avLst/>
            <a:gdLst/>
            <a:ahLst/>
            <a:cxnLst/>
            <a:rect l="l" t="t" r="r" b="b"/>
            <a:pathLst>
              <a:path w="3523495" h="3467188">
                <a:moveTo>
                  <a:pt x="0" y="0"/>
                </a:moveTo>
                <a:lnTo>
                  <a:pt x="3523495" y="0"/>
                </a:lnTo>
                <a:lnTo>
                  <a:pt x="3523495" y="3467188"/>
                </a:lnTo>
                <a:lnTo>
                  <a:pt x="0" y="34671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261" t="-7066" r="-5888" b="-48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5682798" y="1800933"/>
            <a:ext cx="7227203" cy="997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09"/>
              </a:lnSpc>
              <a:spcBef>
                <a:spcPct val="0"/>
              </a:spcBef>
            </a:pPr>
            <a:r>
              <a:rPr lang="en-US" sz="5792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Hạn chế về dữ liệu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87704" y="7288936"/>
            <a:ext cx="1589190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42478" y="9364633"/>
            <a:ext cx="1589190" cy="4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Thực tế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-585021"/>
            <a:ext cx="20051197" cy="1050288"/>
            <a:chOff x="0" y="0"/>
            <a:chExt cx="5280974" cy="276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80974" cy="276619"/>
            </a:xfrm>
            <a:custGeom>
              <a:avLst/>
              <a:gdLst/>
              <a:ahLst/>
              <a:cxnLst/>
              <a:rect l="l" t="t" r="r" b="b"/>
              <a:pathLst>
                <a:path w="5280974" h="276619">
                  <a:moveTo>
                    <a:pt x="0" y="0"/>
                  </a:moveTo>
                  <a:lnTo>
                    <a:pt x="5280974" y="0"/>
                  </a:lnTo>
                  <a:lnTo>
                    <a:pt x="5280974" y="276619"/>
                  </a:lnTo>
                  <a:lnTo>
                    <a:pt x="0" y="276619"/>
                  </a:lnTo>
                  <a:close/>
                </a:path>
              </a:pathLst>
            </a:custGeom>
            <a:gradFill rotWithShape="1">
              <a:gsLst>
                <a:gs pos="0">
                  <a:srgbClr val="00A3FF">
                    <a:alpha val="100000"/>
                  </a:srgbClr>
                </a:gs>
                <a:gs pos="100000">
                  <a:srgbClr val="0014C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280974" cy="33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028700" y="169908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366596" y="6121400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400000">
            <a:off x="7213600" y="-7874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601186" y="1877133"/>
            <a:ext cx="9085628" cy="997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09"/>
              </a:lnSpc>
              <a:spcBef>
                <a:spcPct val="0"/>
              </a:spcBef>
            </a:pPr>
            <a:r>
              <a:rPr lang="en-US" sz="5792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Hướng phát triển đề tài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45619" y="3470541"/>
            <a:ext cx="3971501" cy="51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8782" lvl="1" indent="-329391" algn="ctr">
              <a:lnSpc>
                <a:spcPts val="4271"/>
              </a:lnSpc>
              <a:buFont typeface="Arial"/>
              <a:buChar char="•"/>
            </a:pPr>
            <a:r>
              <a:rPr lang="en-US" sz="305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Mở rộng dữ liệu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45619" y="4717012"/>
            <a:ext cx="9246423" cy="51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8782" lvl="1" indent="-329391" algn="ctr">
              <a:lnSpc>
                <a:spcPts val="4271"/>
              </a:lnSpc>
              <a:buFont typeface="Arial"/>
              <a:buChar char="•"/>
            </a:pPr>
            <a:r>
              <a:rPr lang="en-US" sz="305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Nâng cấp tính năng và hiệu suất mô hình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45619" y="5836302"/>
            <a:ext cx="8045018" cy="51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8782" lvl="1" indent="-329391" algn="ctr">
              <a:lnSpc>
                <a:spcPts val="4271"/>
              </a:lnSpc>
              <a:buFont typeface="Arial"/>
              <a:buChar char="•"/>
            </a:pPr>
            <a:r>
              <a:rPr lang="en-US" sz="305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Triển khai trong môi trường thực tế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-585021"/>
            <a:ext cx="20051197" cy="1050288"/>
            <a:chOff x="0" y="0"/>
            <a:chExt cx="5280974" cy="276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80974" cy="276619"/>
            </a:xfrm>
            <a:custGeom>
              <a:avLst/>
              <a:gdLst/>
              <a:ahLst/>
              <a:cxnLst/>
              <a:rect l="l" t="t" r="r" b="b"/>
              <a:pathLst>
                <a:path w="5280974" h="276619">
                  <a:moveTo>
                    <a:pt x="0" y="0"/>
                  </a:moveTo>
                  <a:lnTo>
                    <a:pt x="5280974" y="0"/>
                  </a:lnTo>
                  <a:lnTo>
                    <a:pt x="5280974" y="276619"/>
                  </a:lnTo>
                  <a:lnTo>
                    <a:pt x="0" y="276619"/>
                  </a:lnTo>
                  <a:close/>
                </a:path>
              </a:pathLst>
            </a:custGeom>
            <a:gradFill rotWithShape="1">
              <a:gsLst>
                <a:gs pos="0">
                  <a:srgbClr val="00A3FF">
                    <a:alpha val="100000"/>
                  </a:srgbClr>
                </a:gs>
                <a:gs pos="100000">
                  <a:srgbClr val="0014C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280974" cy="33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500101" y="2725192"/>
            <a:ext cx="9062926" cy="281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83"/>
              </a:lnSpc>
            </a:pPr>
            <a:r>
              <a:rPr lang="en-US" sz="16488" b="1">
                <a:solidFill>
                  <a:srgbClr val="FFFFFF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Thank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00825" y="4678338"/>
            <a:ext cx="5461478" cy="256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82"/>
              </a:lnSpc>
            </a:pPr>
            <a:r>
              <a:rPr lang="en-US" sz="14987">
                <a:solidFill>
                  <a:srgbClr val="FFFFFF"/>
                </a:solidFill>
                <a:latin typeface="Museo Moderno"/>
                <a:ea typeface="Museo Moderno"/>
                <a:cs typeface="Museo Moderno"/>
                <a:sym typeface="Museo Moderno"/>
              </a:rPr>
              <a:t>You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028700" y="169908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459390" y="417311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9139238" y="4926330"/>
            <a:ext cx="952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46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-585021"/>
            <a:ext cx="20051197" cy="1050288"/>
            <a:chOff x="0" y="0"/>
            <a:chExt cx="5280974" cy="276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80974" cy="276619"/>
            </a:xfrm>
            <a:custGeom>
              <a:avLst/>
              <a:gdLst/>
              <a:ahLst/>
              <a:cxnLst/>
              <a:rect l="l" t="t" r="r" b="b"/>
              <a:pathLst>
                <a:path w="5280974" h="276619">
                  <a:moveTo>
                    <a:pt x="0" y="0"/>
                  </a:moveTo>
                  <a:lnTo>
                    <a:pt x="5280974" y="0"/>
                  </a:lnTo>
                  <a:lnTo>
                    <a:pt x="5280974" y="276619"/>
                  </a:lnTo>
                  <a:lnTo>
                    <a:pt x="0" y="276619"/>
                  </a:lnTo>
                  <a:close/>
                </a:path>
              </a:pathLst>
            </a:custGeom>
            <a:gradFill rotWithShape="1">
              <a:gsLst>
                <a:gs pos="0">
                  <a:srgbClr val="00A3FF">
                    <a:alpha val="100000"/>
                  </a:srgbClr>
                </a:gs>
                <a:gs pos="100000">
                  <a:srgbClr val="0014C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280974" cy="33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028700" y="169908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459390" y="417311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630390" y="4451895"/>
            <a:ext cx="1102722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Phát biểu bài toán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799910" y="2142395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459390" y="417311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610870" y="1957401"/>
            <a:ext cx="5633836" cy="6356958"/>
          </a:xfrm>
          <a:custGeom>
            <a:avLst/>
            <a:gdLst/>
            <a:ahLst/>
            <a:cxnLst/>
            <a:rect l="l" t="t" r="r" b="b"/>
            <a:pathLst>
              <a:path w="5633836" h="6356958">
                <a:moveTo>
                  <a:pt x="0" y="0"/>
                </a:moveTo>
                <a:lnTo>
                  <a:pt x="5633836" y="0"/>
                </a:lnTo>
                <a:lnTo>
                  <a:pt x="563383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28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802959" y="1957401"/>
            <a:ext cx="5386077" cy="6356958"/>
          </a:xfrm>
          <a:custGeom>
            <a:avLst/>
            <a:gdLst/>
            <a:ahLst/>
            <a:cxnLst/>
            <a:rect l="l" t="t" r="r" b="b"/>
            <a:pathLst>
              <a:path w="5386077" h="6356958">
                <a:moveTo>
                  <a:pt x="0" y="0"/>
                </a:moveTo>
                <a:lnTo>
                  <a:pt x="5386077" y="0"/>
                </a:lnTo>
                <a:lnTo>
                  <a:pt x="538607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27837" y="9201150"/>
            <a:ext cx="323232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Đầu vào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-161925"/>
            <a:ext cx="1138609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Phát biểu bài toán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8376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81434" y="7858315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20"/>
                </a:lnTo>
                <a:lnTo>
                  <a:pt x="0" y="3657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459390" y="417311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74141" y="3379233"/>
            <a:ext cx="3528534" cy="3528534"/>
          </a:xfrm>
          <a:custGeom>
            <a:avLst/>
            <a:gdLst/>
            <a:ahLst/>
            <a:cxnLst/>
            <a:rect l="l" t="t" r="r" b="b"/>
            <a:pathLst>
              <a:path w="3528534" h="3528534">
                <a:moveTo>
                  <a:pt x="0" y="0"/>
                </a:moveTo>
                <a:lnTo>
                  <a:pt x="3528535" y="0"/>
                </a:lnTo>
                <a:lnTo>
                  <a:pt x="3528535" y="3528534"/>
                </a:lnTo>
                <a:lnTo>
                  <a:pt x="0" y="3528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87006" y="9629775"/>
            <a:ext cx="480199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Đầu ra: Nhãn phân loại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-161925"/>
            <a:ext cx="1159974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Phát biểu bài toán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194441" y="5124450"/>
            <a:ext cx="258290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167871" y="3221038"/>
            <a:ext cx="1440259" cy="3425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sz="200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12368" y="2392680"/>
            <a:ext cx="3368378" cy="542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Good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8157" lvl="1" indent="-259078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Manipulated Front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8157" lvl="1" indent="-259078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Scratch Head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8157" lvl="1" indent="-259078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Scratch Neck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8157" lvl="1" indent="-259078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Thread Side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8157" lvl="1" indent="-259078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Thread Top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8157" lvl="1" indent="-259078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.......</a:t>
            </a:r>
          </a:p>
        </p:txBody>
      </p:sp>
      <p:sp>
        <p:nvSpPr>
          <p:cNvPr id="14" name="AutoShape 14"/>
          <p:cNvSpPr/>
          <p:nvPr/>
        </p:nvSpPr>
        <p:spPr>
          <a:xfrm>
            <a:off x="9608131" y="5124450"/>
            <a:ext cx="280423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-585021"/>
            <a:ext cx="20051197" cy="1050288"/>
            <a:chOff x="0" y="0"/>
            <a:chExt cx="5280974" cy="276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80974" cy="276619"/>
            </a:xfrm>
            <a:custGeom>
              <a:avLst/>
              <a:gdLst/>
              <a:ahLst/>
              <a:cxnLst/>
              <a:rect l="l" t="t" r="r" b="b"/>
              <a:pathLst>
                <a:path w="5280974" h="276619">
                  <a:moveTo>
                    <a:pt x="0" y="0"/>
                  </a:moveTo>
                  <a:lnTo>
                    <a:pt x="5280974" y="0"/>
                  </a:lnTo>
                  <a:lnTo>
                    <a:pt x="5280974" y="276619"/>
                  </a:lnTo>
                  <a:lnTo>
                    <a:pt x="0" y="276619"/>
                  </a:lnTo>
                  <a:close/>
                </a:path>
              </a:pathLst>
            </a:custGeom>
            <a:gradFill rotWithShape="1">
              <a:gsLst>
                <a:gs pos="0">
                  <a:srgbClr val="00A3FF">
                    <a:alpha val="100000"/>
                  </a:srgbClr>
                </a:gs>
                <a:gs pos="100000">
                  <a:srgbClr val="0014C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280974" cy="33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7061200" y="-939800"/>
            <a:ext cx="4165600" cy="18288000"/>
          </a:xfrm>
          <a:custGeom>
            <a:avLst/>
            <a:gdLst/>
            <a:ahLst/>
            <a:cxnLst/>
            <a:rect l="l" t="t" r="r" b="b"/>
            <a:pathLst>
              <a:path w="4165600" h="182880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028700" y="169908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19" y="0"/>
                </a:lnTo>
                <a:lnTo>
                  <a:pt x="3657219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459390" y="4173111"/>
            <a:ext cx="3657219" cy="3657219"/>
          </a:xfrm>
          <a:custGeom>
            <a:avLst/>
            <a:gdLst/>
            <a:ahLst/>
            <a:cxnLst/>
            <a:rect l="l" t="t" r="r" b="b"/>
            <a:pathLst>
              <a:path w="3657219" h="3657219">
                <a:moveTo>
                  <a:pt x="0" y="0"/>
                </a:moveTo>
                <a:lnTo>
                  <a:pt x="3657220" y="0"/>
                </a:lnTo>
                <a:lnTo>
                  <a:pt x="3657220" y="3657219"/>
                </a:lnTo>
                <a:lnTo>
                  <a:pt x="0" y="365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6772" y="4719279"/>
            <a:ext cx="1801445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Kiến trúc tổng quan hệ thống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0632">
                <a:alpha val="100000"/>
              </a:srgbClr>
            </a:gs>
            <a:gs pos="100000">
              <a:srgbClr val="000C4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0699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263" y="-864714"/>
            <a:ext cx="8997301" cy="12016429"/>
          </a:xfrm>
          <a:custGeom>
            <a:avLst/>
            <a:gdLst/>
            <a:ahLst/>
            <a:cxnLst/>
            <a:rect l="l" t="t" r="r" b="b"/>
            <a:pathLst>
              <a:path w="8997301" h="12016429">
                <a:moveTo>
                  <a:pt x="0" y="0"/>
                </a:moveTo>
                <a:lnTo>
                  <a:pt x="8997301" y="0"/>
                </a:lnTo>
                <a:lnTo>
                  <a:pt x="8997301" y="12016428"/>
                </a:lnTo>
                <a:lnTo>
                  <a:pt x="0" y="120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2999057" y="5293377"/>
            <a:ext cx="232472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323783" y="4211065"/>
            <a:ext cx="2164623" cy="2164623"/>
          </a:xfrm>
          <a:custGeom>
            <a:avLst/>
            <a:gdLst/>
            <a:ahLst/>
            <a:cxnLst/>
            <a:rect l="l" t="t" r="r" b="b"/>
            <a:pathLst>
              <a:path w="2164623" h="2164623">
                <a:moveTo>
                  <a:pt x="0" y="0"/>
                </a:moveTo>
                <a:lnTo>
                  <a:pt x="2164623" y="0"/>
                </a:lnTo>
                <a:lnTo>
                  <a:pt x="2164623" y="2164623"/>
                </a:lnTo>
                <a:lnTo>
                  <a:pt x="0" y="2164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47178" y="3917437"/>
            <a:ext cx="2751879" cy="2751879"/>
          </a:xfrm>
          <a:custGeom>
            <a:avLst/>
            <a:gdLst/>
            <a:ahLst/>
            <a:cxnLst/>
            <a:rect l="l" t="t" r="r" b="b"/>
            <a:pathLst>
              <a:path w="2751879" h="2751879">
                <a:moveTo>
                  <a:pt x="0" y="0"/>
                </a:moveTo>
                <a:lnTo>
                  <a:pt x="2751879" y="0"/>
                </a:lnTo>
                <a:lnTo>
                  <a:pt x="2751879" y="2751879"/>
                </a:lnTo>
                <a:lnTo>
                  <a:pt x="0" y="2751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939909" y="4211065"/>
            <a:ext cx="2162582" cy="2164623"/>
          </a:xfrm>
          <a:custGeom>
            <a:avLst/>
            <a:gdLst/>
            <a:ahLst/>
            <a:cxnLst/>
            <a:rect l="l" t="t" r="r" b="b"/>
            <a:pathLst>
              <a:path w="2162582" h="2164623">
                <a:moveTo>
                  <a:pt x="0" y="0"/>
                </a:moveTo>
                <a:lnTo>
                  <a:pt x="2162582" y="0"/>
                </a:lnTo>
                <a:lnTo>
                  <a:pt x="2162582" y="2164623"/>
                </a:lnTo>
                <a:lnTo>
                  <a:pt x="0" y="21646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79" t="-17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7488406" y="5293377"/>
            <a:ext cx="245150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2102491" y="5293377"/>
            <a:ext cx="263693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484590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45686" y="8862060"/>
            <a:ext cx="14062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53780" y="9569124"/>
            <a:ext cx="498044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Sơ đồ giải quyết bài toán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-161925"/>
            <a:ext cx="180408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Kiến trúc tổng quan hệ thống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70662" y="4790118"/>
            <a:ext cx="2596874" cy="46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7"/>
              </a:lnSpc>
              <a:spcBef>
                <a:spcPct val="0"/>
              </a:spcBef>
            </a:pPr>
            <a:r>
              <a:rPr lang="en-US" sz="2755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tiền xử lý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91275" y="4790118"/>
            <a:ext cx="2245765" cy="94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7"/>
              </a:lnSpc>
              <a:spcBef>
                <a:spcPct val="0"/>
              </a:spcBef>
            </a:pPr>
            <a:r>
              <a:rPr lang="en-US" sz="2755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trích xuất đặc trưng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58522" y="4790118"/>
            <a:ext cx="2031013" cy="94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7"/>
              </a:lnSpc>
              <a:spcBef>
                <a:spcPct val="0"/>
              </a:spcBef>
            </a:pPr>
            <a:r>
              <a:rPr lang="en-US" sz="2755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Mô hình phân loại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39425" y="4983286"/>
            <a:ext cx="3301397" cy="563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0"/>
              </a:lnSpc>
              <a:spcBef>
                <a:spcPct val="0"/>
              </a:spcBef>
            </a:pPr>
            <a:r>
              <a:rPr lang="en-US" sz="3328" b="1">
                <a:solidFill>
                  <a:srgbClr val="EFE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nhãn phân loại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1831" y="949286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861</Words>
  <Application>Microsoft Office PowerPoint</Application>
  <PresentationFormat>Custom</PresentationFormat>
  <Paragraphs>251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Museo Moderno</vt:lpstr>
      <vt:lpstr>Calibri</vt:lpstr>
      <vt:lpstr>Montserrat Bold</vt:lpstr>
      <vt:lpstr>Montserrat</vt:lpstr>
      <vt:lpstr>Canva Sans</vt:lpstr>
      <vt:lpstr>Museo Moderno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Gradient Computer Presentation</dc:title>
  <cp:lastModifiedBy>Phạm Ngô Quốc Anh</cp:lastModifiedBy>
  <cp:revision>3</cp:revision>
  <dcterms:created xsi:type="dcterms:W3CDTF">2006-08-16T00:00:00Z</dcterms:created>
  <dcterms:modified xsi:type="dcterms:W3CDTF">2025-06-14T09:30:10Z</dcterms:modified>
  <dc:identifier>DAGnhzNxIWs</dc:identifier>
</cp:coreProperties>
</file>